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1" r:id="rId3"/>
    <p:sldId id="261" r:id="rId4"/>
    <p:sldId id="352" r:id="rId5"/>
    <p:sldId id="353" r:id="rId6"/>
    <p:sldId id="354" r:id="rId7"/>
    <p:sldId id="355" r:id="rId8"/>
    <p:sldId id="280" r:id="rId9"/>
    <p:sldId id="273" r:id="rId10"/>
    <p:sldId id="274" r:id="rId11"/>
    <p:sldId id="284" r:id="rId12"/>
    <p:sldId id="300" r:id="rId13"/>
    <p:sldId id="347" r:id="rId14"/>
    <p:sldId id="349" r:id="rId15"/>
    <p:sldId id="350" r:id="rId16"/>
    <p:sldId id="356" r:id="rId17"/>
    <p:sldId id="315" r:id="rId18"/>
    <p:sldId id="348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Church" initials="BC" lastIdx="1" clrIdx="0">
    <p:extLst>
      <p:ext uri="{19B8F6BF-5375-455C-9EA6-DF929625EA0E}">
        <p15:presenceInfo xmlns:p15="http://schemas.microsoft.com/office/powerpoint/2012/main" userId="Ben Chur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DD3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2" autoAdjust="0"/>
  </p:normalViewPr>
  <p:slideViewPr>
    <p:cSldViewPr>
      <p:cViewPr varScale="1">
        <p:scale>
          <a:sx n="115" d="100"/>
          <a:sy n="115" d="100"/>
        </p:scale>
        <p:origin x="84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Scoliosis visualization using ultrasound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Church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Ch. 4.2: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under-sampling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Bone segmentations can be reduced to landmark sets with </a:t>
            </a:r>
            <a:r>
              <a:rPr lang="en-US" i="1" dirty="0" smtClean="0"/>
              <a:t>k</a:t>
            </a:r>
            <a:r>
              <a:rPr lang="en-US" dirty="0" smtClean="0"/>
              <a:t>-means algorithm.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345617" y="2360125"/>
            <a:ext cx="4359983" cy="3962400"/>
            <a:chOff x="-576300" y="274638"/>
            <a:chExt cx="6824700" cy="62023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t="4005" r="29882" b="5555"/>
            <a:stretch/>
          </p:blipFill>
          <p:spPr>
            <a:xfrm>
              <a:off x="2895600" y="274638"/>
              <a:ext cx="3352800" cy="62023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9" t="4005" r="28939" b="5555"/>
            <a:stretch/>
          </p:blipFill>
          <p:spPr>
            <a:xfrm>
              <a:off x="-576300" y="274638"/>
              <a:ext cx="3510000" cy="6202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Ch. 4.3: Landmark refinement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Landmarks from </a:t>
            </a:r>
            <a:br>
              <a:rPr lang="en-US" dirty="0" smtClean="0"/>
            </a:br>
            <a:r>
              <a:rPr lang="en-US" i="1" dirty="0" smtClean="0"/>
              <a:t>k</a:t>
            </a:r>
            <a:r>
              <a:rPr lang="en-US" dirty="0" smtClean="0"/>
              <a:t>-means may have several defects:</a:t>
            </a:r>
          </a:p>
          <a:p>
            <a:r>
              <a:rPr lang="en-US" dirty="0" smtClean="0"/>
              <a:t>Multiple points on a single landmark</a:t>
            </a:r>
          </a:p>
          <a:p>
            <a:r>
              <a:rPr lang="en-US" dirty="0" smtClean="0"/>
              <a:t>Missing points on landmarks</a:t>
            </a:r>
          </a:p>
          <a:p>
            <a:r>
              <a:rPr lang="en-US" dirty="0" smtClean="0"/>
              <a:t>Incorrectly placed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114800" y="1498708"/>
            <a:ext cx="2134955" cy="4550123"/>
            <a:chOff x="5404687" y="1277815"/>
            <a:chExt cx="2356763" cy="50228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1" t="3205" r="30048" b="3205"/>
            <a:stretch/>
          </p:blipFill>
          <p:spPr>
            <a:xfrm>
              <a:off x="5404687" y="1277815"/>
              <a:ext cx="2356763" cy="502285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12391957">
              <a:off x="6783643" y="4726240"/>
              <a:ext cx="457200" cy="457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080119">
              <a:off x="5495689" y="3399678"/>
              <a:ext cx="457200" cy="457199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028812">
              <a:off x="6043879" y="2472507"/>
              <a:ext cx="457200" cy="45720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7" t="4005" r="30230" b="5555"/>
          <a:stretch/>
        </p:blipFill>
        <p:spPr>
          <a:xfrm>
            <a:off x="6553200" y="1498708"/>
            <a:ext cx="2200275" cy="45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Ch. 4.5: Full workflow test cases</a:t>
            </a:r>
          </a:p>
        </p:txBody>
      </p:sp>
      <p:pic>
        <p:nvPicPr>
          <p:cNvPr id="31" name="SegmentationAnchorPoin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4162" r="24162" b="8772"/>
          <a:stretch/>
        </p:blipFill>
        <p:spPr>
          <a:xfrm>
            <a:off x="4143313" y="1828800"/>
            <a:ext cx="2499385" cy="36575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0" t="4005" r="29883" b="5555"/>
          <a:stretch/>
        </p:blipFill>
        <p:spPr>
          <a:xfrm>
            <a:off x="2149086" y="1828800"/>
            <a:ext cx="1874561" cy="365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1" t="3205" r="30048" b="6196"/>
          <a:stretch/>
        </p:blipFill>
        <p:spPr>
          <a:xfrm>
            <a:off x="256579" y="1828800"/>
            <a:ext cx="1772841" cy="3657600"/>
          </a:xfrm>
          <a:prstGeom prst="rect">
            <a:avLst/>
          </a:prstGeom>
        </p:spPr>
      </p:pic>
      <p:pic>
        <p:nvPicPr>
          <p:cNvPr id="32" name="VisualizationAnchorPoi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8390" r="28390" b="11552"/>
          <a:stretch/>
        </p:blipFill>
        <p:spPr>
          <a:xfrm>
            <a:off x="6762364" y="1828799"/>
            <a:ext cx="215587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 4.5: Full workflow test cases</a:t>
            </a:r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990600" y="1101828"/>
            <a:ext cx="7261533" cy="5225427"/>
            <a:chOff x="990600" y="1101828"/>
            <a:chExt cx="7261533" cy="5225427"/>
          </a:xfrm>
        </p:grpSpPr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6039789" y="1102929"/>
              <a:ext cx="2212344" cy="2621014"/>
              <a:chOff x="2199351" y="2299220"/>
              <a:chExt cx="2780706" cy="329436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0" r="31050"/>
              <a:stretch/>
            </p:blipFill>
            <p:spPr>
              <a:xfrm>
                <a:off x="3606330" y="2299220"/>
                <a:ext cx="1373727" cy="328915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1" r="30591"/>
              <a:stretch/>
            </p:blipFill>
            <p:spPr>
              <a:xfrm>
                <a:off x="2199351" y="2304431"/>
                <a:ext cx="1406978" cy="328915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990600" y="1101829"/>
              <a:ext cx="2686174" cy="2619076"/>
              <a:chOff x="2567345" y="1221392"/>
              <a:chExt cx="3376264" cy="329193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3" r="26713"/>
              <a:stretch/>
            </p:blipFill>
            <p:spPr>
              <a:xfrm>
                <a:off x="4255477" y="1224164"/>
                <a:ext cx="1688132" cy="32891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3" r="26713"/>
              <a:stretch/>
            </p:blipFill>
            <p:spPr>
              <a:xfrm>
                <a:off x="2567345" y="1221392"/>
                <a:ext cx="1688128" cy="328915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676767" y="1101828"/>
              <a:ext cx="2369075" cy="2616871"/>
              <a:chOff x="2132685" y="2357451"/>
              <a:chExt cx="3226638" cy="328915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67" r="20815"/>
              <a:stretch/>
            </p:blipFill>
            <p:spPr>
              <a:xfrm>
                <a:off x="3734733" y="2357451"/>
                <a:ext cx="1624590" cy="32891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54" r="27754"/>
              <a:stretch/>
            </p:blipFill>
            <p:spPr>
              <a:xfrm>
                <a:off x="2132685" y="2357452"/>
                <a:ext cx="1602048" cy="3289157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1830566" y="3710384"/>
              <a:ext cx="2668610" cy="2616871"/>
              <a:chOff x="3971462" y="2743199"/>
              <a:chExt cx="3354189" cy="328915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16" r="26616"/>
              <a:stretch/>
            </p:blipFill>
            <p:spPr>
              <a:xfrm>
                <a:off x="5649249" y="2743200"/>
                <a:ext cx="1676402" cy="328915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16" r="26616"/>
              <a:stretch/>
            </p:blipFill>
            <p:spPr>
              <a:xfrm>
                <a:off x="3971462" y="2743199"/>
                <a:ext cx="1676401" cy="328915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4495718" y="3708180"/>
              <a:ext cx="2632507" cy="2616870"/>
              <a:chOff x="3549190" y="1892574"/>
              <a:chExt cx="3308811" cy="328915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17466"/>
              <a:stretch/>
            </p:blipFill>
            <p:spPr>
              <a:xfrm>
                <a:off x="4972285" y="1892574"/>
                <a:ext cx="1885716" cy="3289157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3" r="30163"/>
              <a:stretch/>
            </p:blipFill>
            <p:spPr>
              <a:xfrm>
                <a:off x="3549190" y="1892574"/>
                <a:ext cx="1428516" cy="3289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46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r>
              <a:rPr lang="en-US" dirty="0" smtClean="0"/>
              <a:t>Method for generating 3D patient-specific spinal visualizations from ultrasound-accessible landmarks developed and validated.</a:t>
            </a:r>
          </a:p>
          <a:p>
            <a:r>
              <a:rPr lang="en-US" dirty="0" smtClean="0"/>
              <a:t>Landmark locations can be estimated automatically and refined with modest user interaction.</a:t>
            </a:r>
          </a:p>
          <a:p>
            <a:r>
              <a:rPr lang="en-US" dirty="0" smtClean="0"/>
              <a:t>Combination of presented methods bridges gap between ultrasound and 3D visualization.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r>
              <a:rPr lang="en-US" dirty="0"/>
              <a:t>Application-specific </a:t>
            </a:r>
            <a:r>
              <a:rPr lang="en-US" dirty="0" smtClean="0"/>
              <a:t>validation [Baum2018]</a:t>
            </a:r>
          </a:p>
          <a:p>
            <a:r>
              <a:rPr lang="en-US" dirty="0" smtClean="0"/>
              <a:t>Improving segmentation method</a:t>
            </a:r>
          </a:p>
          <a:p>
            <a:r>
              <a:rPr lang="en-US" dirty="0" smtClean="0"/>
              <a:t>Investigating surface registration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Posters and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/>
              <a:t>B. Church, A. Lasso, C. Schlenger, D. P. </a:t>
            </a:r>
            <a:r>
              <a:rPr lang="en-US" sz="1600" dirty="0" err="1"/>
              <a:t>Borschneck</a:t>
            </a:r>
            <a:r>
              <a:rPr lang="en-US" sz="1600" dirty="0"/>
              <a:t>, P. Mousavi, G. Fichtinger and T. Ungi, "Visualization of scoliotic spine using ultrasound-accessible skeletal landmarks," in Proceedings of SPIE, Orlando, 2017. </a:t>
            </a:r>
            <a:r>
              <a:rPr lang="en-US" sz="1600" dirty="0" smtClean="0"/>
              <a:t>[Church2017a]</a:t>
            </a:r>
          </a:p>
          <a:p>
            <a:r>
              <a:rPr lang="en-US" sz="1600" dirty="0" smtClean="0"/>
              <a:t>B. Church, A. Lasso, C. Schlenger, D. </a:t>
            </a:r>
            <a:r>
              <a:rPr lang="en-US" sz="1600" dirty="0"/>
              <a:t>P. </a:t>
            </a:r>
            <a:r>
              <a:rPr lang="en-US" sz="1600" dirty="0" err="1" smtClean="0"/>
              <a:t>Borschneck</a:t>
            </a:r>
            <a:r>
              <a:rPr lang="en-US" sz="1600" dirty="0" smtClean="0"/>
              <a:t>, P. Mousavi, G. Fichtinger, T. Ungi, “</a:t>
            </a:r>
            <a:r>
              <a:rPr lang="en-US" sz="1600" dirty="0"/>
              <a:t>Scoliosis visualization using transverse process </a:t>
            </a:r>
            <a:r>
              <a:rPr lang="en-US" sz="1600" dirty="0" smtClean="0"/>
              <a:t>landmarks,” poster at </a:t>
            </a:r>
            <a:r>
              <a:rPr lang="en-US" sz="1600" dirty="0" err="1" smtClean="0"/>
              <a:t>ImNO</a:t>
            </a:r>
            <a:r>
              <a:rPr lang="en-US" sz="1600" dirty="0" smtClean="0"/>
              <a:t> 2017. [Church2017b]</a:t>
            </a:r>
          </a:p>
          <a:p>
            <a:r>
              <a:rPr lang="en-US" sz="1600" dirty="0" smtClean="0"/>
              <a:t>C. Pinter, B. Travers, Z. Baum, S. Kamali, T. Ungi, A. Lasso, B. Church </a:t>
            </a:r>
            <a:r>
              <a:rPr lang="en-US" sz="1600" dirty="0"/>
              <a:t>and </a:t>
            </a:r>
            <a:r>
              <a:rPr lang="en-US" sz="1600" dirty="0" smtClean="0"/>
              <a:t>G. Fichtinger, “</a:t>
            </a:r>
            <a:r>
              <a:rPr lang="en-US" sz="1600" dirty="0"/>
              <a:t>Real-time transverse process detection in </a:t>
            </a:r>
            <a:r>
              <a:rPr lang="en-US" sz="1600" dirty="0" smtClean="0"/>
              <a:t>ultrasound,” </a:t>
            </a:r>
            <a:r>
              <a:rPr lang="en-US" sz="1600" dirty="0"/>
              <a:t>in Proceedings of SPIE, </a:t>
            </a:r>
            <a:r>
              <a:rPr lang="en-US" sz="1600" dirty="0" smtClean="0"/>
              <a:t>Houston, 2018. [Pinter2018]</a:t>
            </a:r>
          </a:p>
          <a:p>
            <a:r>
              <a:rPr lang="en-US" sz="1600" dirty="0" smtClean="0"/>
              <a:t>Z. </a:t>
            </a:r>
            <a:r>
              <a:rPr lang="en-US" sz="1600" dirty="0"/>
              <a:t>Baum, </a:t>
            </a:r>
            <a:r>
              <a:rPr lang="en-US" sz="1600" dirty="0" smtClean="0"/>
              <a:t>T. </a:t>
            </a:r>
            <a:r>
              <a:rPr lang="en-US" sz="1600" dirty="0"/>
              <a:t>Ungi, </a:t>
            </a:r>
            <a:r>
              <a:rPr lang="en-US" sz="1600" dirty="0" smtClean="0"/>
              <a:t>A. </a:t>
            </a:r>
            <a:r>
              <a:rPr lang="en-US" sz="1600" dirty="0"/>
              <a:t>Lasso, </a:t>
            </a:r>
            <a:r>
              <a:rPr lang="en-US" sz="1600" dirty="0" smtClean="0"/>
              <a:t>B. </a:t>
            </a:r>
            <a:r>
              <a:rPr lang="en-US" sz="1600" dirty="0"/>
              <a:t>Church, </a:t>
            </a:r>
            <a:r>
              <a:rPr lang="en-US" sz="1600" dirty="0" smtClean="0"/>
              <a:t>C. Schlenger</a:t>
            </a:r>
            <a:r>
              <a:rPr lang="en-US" sz="1600" dirty="0"/>
              <a:t>, </a:t>
            </a:r>
            <a:r>
              <a:rPr lang="en-US" sz="1600" dirty="0" smtClean="0"/>
              <a:t>G. </a:t>
            </a:r>
            <a:r>
              <a:rPr lang="en-US" sz="1600" dirty="0"/>
              <a:t>Fichtinger, "Visual aid for identifying vertebral landmarks </a:t>
            </a:r>
            <a:r>
              <a:rPr lang="en-US" sz="1600" dirty="0" smtClean="0"/>
              <a:t>in ultrasound," </a:t>
            </a:r>
            <a:r>
              <a:rPr lang="en-US" sz="1600" dirty="0"/>
              <a:t>in Proceedings of SPIE, Houston, 2018</a:t>
            </a:r>
            <a:r>
              <a:rPr lang="en-US" sz="1600" dirty="0" smtClean="0"/>
              <a:t>. [Baum2018]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Questions?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62500" lnSpcReduction="20000"/>
          </a:bodyPr>
          <a:lstStyle/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Baum2018]		Z</a:t>
            </a:r>
            <a:r>
              <a:rPr lang="en-US" sz="1800" dirty="0"/>
              <a:t>. Baum, T. Ungi, A. Lasso, B. Church, C. Schlenger, G. Fichtinger, "Visual aid for identifying vertebral </a:t>
            </a:r>
            <a:r>
              <a:rPr lang="en-US" sz="1800" dirty="0" smtClean="0"/>
              <a:t>landmarks </a:t>
            </a:r>
            <a:r>
              <a:rPr lang="en-US" sz="1800" dirty="0"/>
              <a:t>in </a:t>
            </a:r>
            <a:r>
              <a:rPr lang="en-US" sz="1800" dirty="0" smtClean="0"/>
              <a:t>			ultrasound </a:t>
            </a:r>
            <a:r>
              <a:rPr lang="en-US" sz="1800" dirty="0"/>
              <a:t>," in Proceedings of SPIE, Houston, 2018</a:t>
            </a:r>
            <a:r>
              <a:rPr lang="en-US" sz="1800" dirty="0" smtClean="0"/>
              <a:t>.</a:t>
            </a: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Brudfors2015]		M</a:t>
            </a:r>
            <a:r>
              <a:rPr lang="en-US" sz="1800" dirty="0"/>
              <a:t>. </a:t>
            </a:r>
            <a:r>
              <a:rPr lang="en-US" sz="1800" dirty="0" err="1"/>
              <a:t>Brudfors</a:t>
            </a:r>
            <a:r>
              <a:rPr lang="en-US" sz="1800" dirty="0"/>
              <a:t>, A. </a:t>
            </a:r>
            <a:r>
              <a:rPr lang="en-US" sz="1800" dirty="0" err="1"/>
              <a:t>Seitel</a:t>
            </a:r>
            <a:r>
              <a:rPr lang="en-US" sz="1800" dirty="0"/>
              <a:t>, A. </a:t>
            </a:r>
            <a:r>
              <a:rPr lang="en-US" sz="1800" dirty="0" err="1"/>
              <a:t>Rasoulian</a:t>
            </a:r>
            <a:r>
              <a:rPr lang="en-US" sz="1800" dirty="0"/>
              <a:t>, A. Lasso, V. A. </a:t>
            </a:r>
            <a:r>
              <a:rPr lang="en-US" sz="1800" dirty="0" err="1"/>
              <a:t>Lessoway</a:t>
            </a:r>
            <a:r>
              <a:rPr lang="en-US" sz="1800" dirty="0"/>
              <a:t>, J. Osborn, A. Maki, Robert N. </a:t>
            </a:r>
            <a:r>
              <a:rPr lang="en-US" sz="1800" dirty="0" err="1"/>
              <a:t>Rohling</a:t>
            </a:r>
            <a:r>
              <a:rPr lang="en-US" sz="1800" dirty="0"/>
              <a:t>, </a:t>
            </a:r>
            <a:r>
              <a:rPr lang="en-US" sz="1800" dirty="0" smtClean="0"/>
              <a:t>P</a:t>
            </a:r>
            <a:r>
              <a:rPr lang="en-US" sz="1800" dirty="0"/>
              <a:t>. Abolmaesumi, </a:t>
            </a:r>
            <a:r>
              <a:rPr lang="en-US" sz="1800" dirty="0" smtClean="0"/>
              <a:t>			“</a:t>
            </a:r>
            <a:r>
              <a:rPr lang="en-US" sz="1800" dirty="0"/>
              <a:t>Towards real-time, tracker-less 3D ultrasound guidance for spine </a:t>
            </a:r>
            <a:r>
              <a:rPr lang="en-US" sz="1800" dirty="0" err="1"/>
              <a:t>anaesthesia</a:t>
            </a:r>
            <a:r>
              <a:rPr lang="en-US" sz="1800" dirty="0" smtClean="0"/>
              <a:t>,”	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/>
              <a:t>J CARS, vol. 10, p. 855-865, 2015</a:t>
            </a:r>
            <a:r>
              <a:rPr lang="en-US" sz="1800" dirty="0" smtClean="0"/>
              <a:t>.</a:t>
            </a: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Chen2013]		W</a:t>
            </a:r>
            <a:r>
              <a:rPr lang="en-US" sz="1800" dirty="0"/>
              <a:t>. Chen, E. H. M. Lou, P. Q. Zhang, L. H. Le and D. Hill, "Reliability of assessing the coronal </a:t>
            </a:r>
            <a:r>
              <a:rPr lang="en-US" sz="1800" dirty="0" smtClean="0"/>
              <a:t>curvature </a:t>
            </a:r>
            <a:r>
              <a:rPr lang="en-US" sz="1800" dirty="0"/>
              <a:t>of children with </a:t>
            </a:r>
            <a:r>
              <a:rPr lang="en-US" sz="1800" dirty="0" smtClean="0"/>
              <a:t>			scoliosis </a:t>
            </a:r>
            <a:r>
              <a:rPr lang="en-US" sz="1800" dirty="0"/>
              <a:t>by using ultrasound images," J Child </a:t>
            </a:r>
            <a:r>
              <a:rPr lang="en-US" sz="1800" dirty="0" err="1"/>
              <a:t>Orthop</a:t>
            </a:r>
            <a:r>
              <a:rPr lang="en-US" sz="1800" dirty="0"/>
              <a:t>, vol. 7, p. 521–529, 2013. </a:t>
            </a:r>
            <a:endParaRPr lang="en-US" sz="1800" dirty="0" smtClean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Church2017a]		B. </a:t>
            </a:r>
            <a:r>
              <a:rPr lang="en-US" sz="1800" dirty="0"/>
              <a:t>Church, A. Lasso, C. Schlenger, D. P. </a:t>
            </a:r>
            <a:r>
              <a:rPr lang="en-US" sz="1800" dirty="0" err="1"/>
              <a:t>Borschneck</a:t>
            </a:r>
            <a:r>
              <a:rPr lang="en-US" sz="1800" dirty="0"/>
              <a:t>, P. Mousavi, G. Fichtinger and T. Ungi, </a:t>
            </a:r>
            <a:r>
              <a:rPr lang="en-US" sz="1800" dirty="0" smtClean="0"/>
              <a:t>“Visualization </a:t>
            </a:r>
            <a:r>
              <a:rPr lang="en-US" sz="1800" dirty="0"/>
              <a:t>of scoliotic </a:t>
            </a:r>
            <a:r>
              <a:rPr lang="en-US" sz="1800" dirty="0" smtClean="0"/>
              <a:t>			spine </a:t>
            </a:r>
            <a:r>
              <a:rPr lang="en-US" sz="1800" dirty="0"/>
              <a:t>using ultrasound-accessible skeletal landmarks," in Proceedings of </a:t>
            </a:r>
            <a:r>
              <a:rPr lang="en-US" sz="1800" dirty="0" smtClean="0"/>
              <a:t>	SPIE, Orlando</a:t>
            </a:r>
            <a:r>
              <a:rPr lang="en-US" sz="1800" dirty="0"/>
              <a:t>, 2017.</a:t>
            </a: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Church2017b]		B</a:t>
            </a:r>
            <a:r>
              <a:rPr lang="en-US" sz="1800" dirty="0"/>
              <a:t>. Church, A. Lasso, C. Schlenger, D. P. </a:t>
            </a:r>
            <a:r>
              <a:rPr lang="en-US" sz="1800" dirty="0" err="1"/>
              <a:t>Borschneck</a:t>
            </a:r>
            <a:r>
              <a:rPr lang="en-US" sz="1800" dirty="0"/>
              <a:t>, P. Mousavi, G. Fichtinger, T. Ungi, “Scoliosis </a:t>
            </a:r>
            <a:r>
              <a:rPr lang="en-US" sz="1800" dirty="0" smtClean="0"/>
              <a:t>visualization </a:t>
            </a:r>
            <a:r>
              <a:rPr lang="en-US" sz="1800" dirty="0"/>
              <a:t>using </a:t>
            </a:r>
            <a:r>
              <a:rPr lang="en-US" sz="1800" dirty="0" smtClean="0"/>
              <a:t>			transverse </a:t>
            </a:r>
            <a:r>
              <a:rPr lang="en-US" sz="1800" dirty="0"/>
              <a:t>process landmarks,” poster at </a:t>
            </a:r>
            <a:r>
              <a:rPr lang="en-US" sz="1800" dirty="0" err="1"/>
              <a:t>ImNO</a:t>
            </a:r>
            <a:r>
              <a:rPr lang="en-US" sz="1800" dirty="0"/>
              <a:t> 2017</a:t>
            </a:r>
            <a:r>
              <a:rPr lang="en-US" sz="1800" dirty="0" smtClean="0"/>
              <a:t>.</a:t>
            </a: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 smtClean="0"/>
              <a:t>[Doody2000]		M</a:t>
            </a:r>
            <a:r>
              <a:rPr lang="en-US" sz="1800" dirty="0"/>
              <a:t>. M. Doody, J. E. </a:t>
            </a:r>
            <a:r>
              <a:rPr lang="en-US" sz="1800" dirty="0" err="1"/>
              <a:t>Lonstein</a:t>
            </a:r>
            <a:r>
              <a:rPr lang="en-US" sz="1800" dirty="0"/>
              <a:t>, M. Stovall, D. G. Hacker, N. </a:t>
            </a:r>
            <a:r>
              <a:rPr lang="en-US" sz="1800" dirty="0" err="1"/>
              <a:t>Luckyanov</a:t>
            </a:r>
            <a:r>
              <a:rPr lang="en-US" sz="1800" dirty="0"/>
              <a:t> and C. E. Land, "Breast Cancer </a:t>
            </a:r>
            <a:r>
              <a:rPr lang="en-US" sz="1800" dirty="0" smtClean="0"/>
              <a:t>Mortality </a:t>
            </a:r>
            <a:r>
              <a:rPr lang="en-US" sz="1800" dirty="0"/>
              <a:t>After </a:t>
            </a:r>
            <a:r>
              <a:rPr lang="en-US" sz="1800" dirty="0" smtClean="0"/>
              <a:t>				Diagnostic </a:t>
            </a:r>
            <a:r>
              <a:rPr lang="en-US" sz="1800" dirty="0"/>
              <a:t>Radiography," SPINE, vol. 25, no. 16, p. 2052–2063, 2000. </a:t>
            </a:r>
            <a:endParaRPr lang="en-US" sz="1800" dirty="0" smtClean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Kalichman2016]	L</a:t>
            </a:r>
            <a:r>
              <a:rPr lang="en-US" sz="1800" dirty="0"/>
              <a:t>. </a:t>
            </a:r>
            <a:r>
              <a:rPr lang="en-US" sz="1800" dirty="0" err="1"/>
              <a:t>Kalichman</a:t>
            </a:r>
            <a:r>
              <a:rPr lang="en-US" sz="1800" dirty="0"/>
              <a:t>, L. </a:t>
            </a:r>
            <a:r>
              <a:rPr lang="en-US" sz="1800" dirty="0" err="1"/>
              <a:t>Kendelker</a:t>
            </a:r>
            <a:r>
              <a:rPr lang="en-US" sz="1800" dirty="0"/>
              <a:t> and T. Bezalel, "Bracing and exercise-based treatment for </a:t>
            </a:r>
            <a:r>
              <a:rPr lang="en-US" sz="1800" dirty="0" smtClean="0"/>
              <a:t>idiopathic scoliosis</a:t>
            </a:r>
            <a:r>
              <a:rPr lang="en-US" sz="1800" dirty="0"/>
              <a:t>," Journal of </a:t>
            </a:r>
            <a:r>
              <a:rPr lang="en-US" sz="1800" dirty="0" smtClean="0"/>
              <a:t>			Bodywork </a:t>
            </a:r>
            <a:r>
              <a:rPr lang="en-US" sz="1800" dirty="0"/>
              <a:t>&amp; Movement Therapies, vol. 20, pp. 56-64, 2016. </a:t>
            </a:r>
            <a:endParaRPr lang="en-US" sz="1800" dirty="0" smtClean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Pinter2018]		C</a:t>
            </a:r>
            <a:r>
              <a:rPr lang="en-US" sz="1800" dirty="0"/>
              <a:t>. Pinter, B. Travers, Z. Baum, S. Kamali, T. Ungi, A. Lasso, B. Church and G. Fichtinger, “Real-time </a:t>
            </a:r>
            <a:r>
              <a:rPr lang="en-US" sz="1800" dirty="0" smtClean="0"/>
              <a:t>transverse </a:t>
            </a:r>
            <a:r>
              <a:rPr lang="en-US" sz="1800" dirty="0"/>
              <a:t>process </a:t>
            </a:r>
            <a:r>
              <a:rPr lang="en-US" sz="1800" dirty="0" smtClean="0"/>
              <a:t>			detection </a:t>
            </a:r>
            <a:r>
              <a:rPr lang="en-US" sz="1800" dirty="0"/>
              <a:t>in ultrasound,” in Proceedings of SPIE, Houston, 2018</a:t>
            </a:r>
            <a:r>
              <a:rPr lang="en-US" sz="1800" dirty="0" smtClean="0"/>
              <a:t>.</a:t>
            </a: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 smtClean="0"/>
              <a:t>[Presciutti2014]		S</a:t>
            </a:r>
            <a:r>
              <a:rPr lang="en-US" sz="1800" dirty="0"/>
              <a:t>. M. </a:t>
            </a:r>
            <a:r>
              <a:rPr lang="en-US" sz="1800" dirty="0" err="1"/>
              <a:t>Presciutti</a:t>
            </a:r>
            <a:r>
              <a:rPr lang="en-US" sz="1800" dirty="0"/>
              <a:t>, T. </a:t>
            </a:r>
            <a:r>
              <a:rPr lang="en-US" sz="1800" dirty="0" err="1"/>
              <a:t>Karukanda</a:t>
            </a:r>
            <a:r>
              <a:rPr lang="en-US" sz="1800" dirty="0"/>
              <a:t> and M. Lee, "Management decisions for adolescent idiopathic </a:t>
            </a:r>
            <a:r>
              <a:rPr lang="en-US" sz="1800" dirty="0" smtClean="0"/>
              <a:t>scoliosis </a:t>
            </a:r>
            <a:r>
              <a:rPr lang="en-US" sz="1800" dirty="0"/>
              <a:t>significantly </a:t>
            </a:r>
            <a:r>
              <a:rPr lang="en-US" sz="1800" dirty="0" smtClean="0"/>
              <a:t>			affect </a:t>
            </a:r>
            <a:r>
              <a:rPr lang="en-US" sz="1800" dirty="0"/>
              <a:t>patient radiation exposure," The Spine Journal, vol. 14, pp. 1984-1990, </a:t>
            </a:r>
            <a:r>
              <a:rPr lang="en-US" sz="1800" dirty="0" smtClean="0"/>
              <a:t>2014</a:t>
            </a:r>
            <a:r>
              <a:rPr lang="en-US" sz="1800" dirty="0"/>
              <a:t>.</a:t>
            </a:r>
            <a:endParaRPr lang="en-US" sz="1800" dirty="0" smtClean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/>
              <a:t>[</a:t>
            </a:r>
            <a:r>
              <a:rPr lang="en-US" sz="1800" dirty="0" smtClean="0"/>
              <a:t>Purnama2010]		K</a:t>
            </a:r>
            <a:r>
              <a:rPr lang="en-US" sz="1800" dirty="0"/>
              <a:t>. E. </a:t>
            </a:r>
            <a:r>
              <a:rPr lang="en-US" sz="1800" dirty="0" err="1"/>
              <a:t>Purnama</a:t>
            </a:r>
            <a:r>
              <a:rPr lang="en-US" sz="1800" dirty="0"/>
              <a:t>, M. H. F. Wilkinson, A. G. </a:t>
            </a:r>
            <a:r>
              <a:rPr lang="en-US" sz="1800" dirty="0" err="1"/>
              <a:t>Veldhuizen</a:t>
            </a:r>
            <a:r>
              <a:rPr lang="en-US" sz="1800" dirty="0"/>
              <a:t>, P. M. A. v. </a:t>
            </a:r>
            <a:r>
              <a:rPr lang="en-US" sz="1800" dirty="0" err="1"/>
              <a:t>Ooijen</a:t>
            </a:r>
            <a:r>
              <a:rPr lang="en-US" sz="1800" dirty="0"/>
              <a:t>, J. Lubbers, J. G. </a:t>
            </a:r>
            <a:r>
              <a:rPr lang="en-US" sz="1800" dirty="0" err="1"/>
              <a:t>Burgerhof</a:t>
            </a:r>
            <a:r>
              <a:rPr lang="en-US" sz="1800" dirty="0"/>
              <a:t>, T. </a:t>
            </a:r>
            <a:r>
              <a:rPr lang="en-US" sz="1800" dirty="0" smtClean="0"/>
              <a:t>A</a:t>
            </a:r>
            <a:r>
              <a:rPr lang="en-US" sz="1800" dirty="0"/>
              <a:t>. </a:t>
            </a:r>
            <a:r>
              <a:rPr lang="en-US" sz="1800" dirty="0" err="1"/>
              <a:t>Sardjono</a:t>
            </a:r>
            <a:r>
              <a:rPr lang="en-US" sz="1800" dirty="0"/>
              <a:t> and </a:t>
            </a:r>
            <a:r>
              <a:rPr lang="en-US" sz="1800" dirty="0" smtClean="0"/>
              <a:t>			G</a:t>
            </a:r>
            <a:r>
              <a:rPr lang="en-US" sz="1800" dirty="0"/>
              <a:t>. J. </a:t>
            </a:r>
            <a:r>
              <a:rPr lang="en-US" sz="1800" dirty="0" err="1"/>
              <a:t>Verkerke</a:t>
            </a:r>
            <a:r>
              <a:rPr lang="en-US" sz="1800" dirty="0"/>
              <a:t>, "A framework for human spine imaging using a freehand 3D </a:t>
            </a:r>
            <a:r>
              <a:rPr lang="en-US" sz="1800" dirty="0" smtClean="0"/>
              <a:t>ultrasound system</a:t>
            </a:r>
            <a:r>
              <a:rPr lang="en-US" sz="1800" dirty="0"/>
              <a:t>," Technology and </a:t>
            </a:r>
            <a:r>
              <a:rPr lang="en-US" sz="1800" dirty="0" smtClean="0"/>
              <a:t>				Health </a:t>
            </a:r>
            <a:r>
              <a:rPr lang="en-US" sz="1800" dirty="0"/>
              <a:t>Care, vol. 18, p. 1–17, 2010.</a:t>
            </a:r>
            <a:endParaRPr lang="en-US" sz="1800" dirty="0" smtClean="0"/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800" dirty="0" smtClean="0"/>
              <a:t>[Ungi2014]		T. </a:t>
            </a:r>
            <a:r>
              <a:rPr lang="en-US" sz="1800" dirty="0"/>
              <a:t>Ungi, F. King, M. </a:t>
            </a:r>
            <a:r>
              <a:rPr lang="en-US" sz="1800" dirty="0" err="1"/>
              <a:t>Kempston</a:t>
            </a:r>
            <a:r>
              <a:rPr lang="en-US" sz="1800" dirty="0"/>
              <a:t>, Z. Keri, A. Lasso, P. Mousavi, J. </a:t>
            </a:r>
            <a:r>
              <a:rPr lang="en-US" sz="1800" dirty="0" err="1"/>
              <a:t>Rudan</a:t>
            </a:r>
            <a:r>
              <a:rPr lang="en-US" sz="1800" dirty="0"/>
              <a:t>, D. P. </a:t>
            </a:r>
            <a:r>
              <a:rPr lang="en-US" sz="1800" dirty="0" err="1"/>
              <a:t>Borschneck</a:t>
            </a:r>
            <a:r>
              <a:rPr lang="en-US" sz="1800" dirty="0"/>
              <a:t> and G. </a:t>
            </a:r>
            <a:r>
              <a:rPr lang="en-US" sz="1800" dirty="0" smtClean="0"/>
              <a:t>Fichtinger</a:t>
            </a:r>
            <a:r>
              <a:rPr lang="en-US" sz="1800" dirty="0"/>
              <a:t>, "</a:t>
            </a:r>
            <a:r>
              <a:rPr lang="en-US" sz="1800" dirty="0" smtClean="0"/>
              <a:t>Spinal 				Curvature </a:t>
            </a:r>
            <a:r>
              <a:rPr lang="en-US" sz="1800" dirty="0"/>
              <a:t>Measurements by Tracked Ultrasound Snapshots," Ultrasound in Med. </a:t>
            </a:r>
            <a:r>
              <a:rPr lang="en-US" sz="1800" dirty="0" smtClean="0"/>
              <a:t>&amp; </a:t>
            </a:r>
            <a:r>
              <a:rPr lang="en-US" sz="1800" dirty="0"/>
              <a:t>Biol., vol. 40, no. 2, pp. 447-454, </a:t>
            </a:r>
            <a:r>
              <a:rPr lang="en-US" sz="1800" dirty="0" smtClean="0"/>
              <a:t>			2014</a:t>
            </a:r>
            <a:r>
              <a:rPr lang="en-US" sz="1800" dirty="0"/>
              <a:t>.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X-ray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r>
              <a:rPr lang="en-US" dirty="0"/>
              <a:t>X-ray uses ionizing </a:t>
            </a:r>
            <a:r>
              <a:rPr lang="en-US" dirty="0" smtClean="0"/>
              <a:t>radiation</a:t>
            </a:r>
          </a:p>
          <a:p>
            <a:r>
              <a:rPr lang="en-US" dirty="0" smtClean="0"/>
              <a:t>X-ray assessment is limited to planar views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47800"/>
            <a:ext cx="2697654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57200" y="4343400"/>
            <a:ext cx="8229600" cy="1824644"/>
          </a:xfrm>
          <a:custGeom>
            <a:avLst/>
            <a:gdLst>
              <a:gd name="connsiteX0" fmla="*/ 0 w 8229600"/>
              <a:gd name="connsiteY0" fmla="*/ 150961 h 1509613"/>
              <a:gd name="connsiteX1" fmla="*/ 150961 w 8229600"/>
              <a:gd name="connsiteY1" fmla="*/ 0 h 1509613"/>
              <a:gd name="connsiteX2" fmla="*/ 8078639 w 8229600"/>
              <a:gd name="connsiteY2" fmla="*/ 0 h 1509613"/>
              <a:gd name="connsiteX3" fmla="*/ 8229600 w 8229600"/>
              <a:gd name="connsiteY3" fmla="*/ 150961 h 1509613"/>
              <a:gd name="connsiteX4" fmla="*/ 8229600 w 8229600"/>
              <a:gd name="connsiteY4" fmla="*/ 1358652 h 1509613"/>
              <a:gd name="connsiteX5" fmla="*/ 8078639 w 8229600"/>
              <a:gd name="connsiteY5" fmla="*/ 1509613 h 1509613"/>
              <a:gd name="connsiteX6" fmla="*/ 150961 w 8229600"/>
              <a:gd name="connsiteY6" fmla="*/ 1509613 h 1509613"/>
              <a:gd name="connsiteX7" fmla="*/ 0 w 8229600"/>
              <a:gd name="connsiteY7" fmla="*/ 1358652 h 1509613"/>
              <a:gd name="connsiteX8" fmla="*/ 0 w 8229600"/>
              <a:gd name="connsiteY8" fmla="*/ 150961 h 150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1509613">
                <a:moveTo>
                  <a:pt x="0" y="150961"/>
                </a:moveTo>
                <a:cubicBezTo>
                  <a:pt x="0" y="67588"/>
                  <a:pt x="67588" y="0"/>
                  <a:pt x="150961" y="0"/>
                </a:cubicBezTo>
                <a:lnTo>
                  <a:pt x="8078639" y="0"/>
                </a:lnTo>
                <a:cubicBezTo>
                  <a:pt x="8162012" y="0"/>
                  <a:pt x="8229600" y="67588"/>
                  <a:pt x="8229600" y="150961"/>
                </a:cubicBezTo>
                <a:lnTo>
                  <a:pt x="8229600" y="1358652"/>
                </a:lnTo>
                <a:cubicBezTo>
                  <a:pt x="8229600" y="1442025"/>
                  <a:pt x="8162012" y="1509613"/>
                  <a:pt x="8078639" y="1509613"/>
                </a:cubicBezTo>
                <a:lnTo>
                  <a:pt x="150961" y="1509613"/>
                </a:lnTo>
                <a:cubicBezTo>
                  <a:pt x="67588" y="1509613"/>
                  <a:pt x="0" y="1442025"/>
                  <a:pt x="0" y="1358652"/>
                </a:cubicBezTo>
                <a:lnTo>
                  <a:pt x="0" y="1509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1181" tIns="114300" rIns="114301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kern="1200" dirty="0" smtClean="0"/>
              <a:t>Ch. 4: </a:t>
            </a:r>
            <a:r>
              <a:rPr lang="en-US" sz="2500" kern="1200" dirty="0" smtClean="0"/>
              <a:t>Landmark generation from ultrasound</a:t>
            </a:r>
            <a:endParaRPr lang="en-US" sz="2500" kern="1200" dirty="0"/>
          </a:p>
          <a:p>
            <a:pPr marL="0" lvl="1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300" kern="1200" dirty="0" smtClean="0"/>
              <a:t>Ch. 4.2: </a:t>
            </a:r>
            <a:r>
              <a:rPr lang="en-US" sz="2300" kern="1200" dirty="0" smtClean="0"/>
              <a:t>Segmentation under-sampling </a:t>
            </a:r>
            <a:endParaRPr lang="en-US" sz="2300" kern="1200" dirty="0"/>
          </a:p>
          <a:p>
            <a:pPr marL="0" lvl="1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300" kern="1200" dirty="0" smtClean="0"/>
              <a:t>Ch. 4.3: </a:t>
            </a:r>
            <a:r>
              <a:rPr lang="en-US" sz="2300" kern="1200" dirty="0" smtClean="0"/>
              <a:t>Landmark </a:t>
            </a:r>
            <a:r>
              <a:rPr lang="en-US" sz="2300" kern="1200" dirty="0" smtClean="0"/>
              <a:t>refinement</a:t>
            </a:r>
          </a:p>
          <a:p>
            <a:pPr marL="0" lvl="1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300" dirty="0" smtClean="0"/>
              <a:t>Ch. 4.5: Full workflow test cases</a:t>
            </a:r>
            <a:endParaRPr lang="en-US" sz="23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608161" y="4494360"/>
            <a:ext cx="1645920" cy="1525439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-3981281"/>
              <a:satOff val="22610"/>
              <a:lumOff val="1795"/>
              <a:alphaOff val="0"/>
            </a:schemeClr>
          </a:fillRef>
          <a:effectRef idx="0">
            <a:schemeClr val="accent4">
              <a:tint val="50000"/>
              <a:hueOff val="-3981281"/>
              <a:satOff val="22610"/>
              <a:lumOff val="179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 t="4005" r="8282" b="5555"/>
          <a:stretch/>
        </p:blipFill>
        <p:spPr>
          <a:xfrm>
            <a:off x="670645" y="4577315"/>
            <a:ext cx="1520952" cy="13568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" y="2819400"/>
            <a:ext cx="8229600" cy="1509613"/>
            <a:chOff x="457200" y="2955974"/>
            <a:chExt cx="8229600" cy="1509613"/>
          </a:xfrm>
        </p:grpSpPr>
        <p:sp>
          <p:nvSpPr>
            <p:cNvPr id="11" name="Freeform 10"/>
            <p:cNvSpPr/>
            <p:nvPr/>
          </p:nvSpPr>
          <p:spPr>
            <a:xfrm>
              <a:off x="457200" y="2955974"/>
              <a:ext cx="8229600" cy="1509613"/>
            </a:xfrm>
            <a:custGeom>
              <a:avLst/>
              <a:gdLst>
                <a:gd name="connsiteX0" fmla="*/ 0 w 8229600"/>
                <a:gd name="connsiteY0" fmla="*/ 150961 h 1509613"/>
                <a:gd name="connsiteX1" fmla="*/ 150961 w 8229600"/>
                <a:gd name="connsiteY1" fmla="*/ 0 h 1509613"/>
                <a:gd name="connsiteX2" fmla="*/ 8078639 w 8229600"/>
                <a:gd name="connsiteY2" fmla="*/ 0 h 1509613"/>
                <a:gd name="connsiteX3" fmla="*/ 8229600 w 8229600"/>
                <a:gd name="connsiteY3" fmla="*/ 150961 h 1509613"/>
                <a:gd name="connsiteX4" fmla="*/ 8229600 w 8229600"/>
                <a:gd name="connsiteY4" fmla="*/ 1358652 h 1509613"/>
                <a:gd name="connsiteX5" fmla="*/ 8078639 w 8229600"/>
                <a:gd name="connsiteY5" fmla="*/ 1509613 h 1509613"/>
                <a:gd name="connsiteX6" fmla="*/ 150961 w 8229600"/>
                <a:gd name="connsiteY6" fmla="*/ 1509613 h 1509613"/>
                <a:gd name="connsiteX7" fmla="*/ 0 w 8229600"/>
                <a:gd name="connsiteY7" fmla="*/ 1358652 h 1509613"/>
                <a:gd name="connsiteX8" fmla="*/ 0 w 8229600"/>
                <a:gd name="connsiteY8" fmla="*/ 150961 h 15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00" h="1509613">
                  <a:moveTo>
                    <a:pt x="0" y="150961"/>
                  </a:moveTo>
                  <a:cubicBezTo>
                    <a:pt x="0" y="67588"/>
                    <a:pt x="67588" y="0"/>
                    <a:pt x="150961" y="0"/>
                  </a:cubicBezTo>
                  <a:lnTo>
                    <a:pt x="8078639" y="0"/>
                  </a:lnTo>
                  <a:cubicBezTo>
                    <a:pt x="8162012" y="0"/>
                    <a:pt x="8229600" y="67588"/>
                    <a:pt x="8229600" y="150961"/>
                  </a:cubicBezTo>
                  <a:lnTo>
                    <a:pt x="8229600" y="1358652"/>
                  </a:lnTo>
                  <a:cubicBezTo>
                    <a:pt x="8229600" y="1442025"/>
                    <a:pt x="8162012" y="1509613"/>
                    <a:pt x="8078639" y="1509613"/>
                  </a:cubicBezTo>
                  <a:lnTo>
                    <a:pt x="150961" y="1509613"/>
                  </a:lnTo>
                  <a:cubicBezTo>
                    <a:pt x="67588" y="1509613"/>
                    <a:pt x="0" y="1442025"/>
                    <a:pt x="0" y="1358652"/>
                  </a:cubicBezTo>
                  <a:lnTo>
                    <a:pt x="0" y="150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0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11181" tIns="114300" rIns="114301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/>
                <a:t>Ch. 3: Landmark </a:t>
              </a:r>
              <a:r>
                <a:rPr lang="en-US" sz="2500" kern="1200" dirty="0" smtClean="0"/>
                <a:t>registration for </a:t>
              </a:r>
              <a:r>
                <a:rPr lang="en-US" sz="2500" kern="1200" dirty="0" smtClean="0"/>
                <a:t>visualization</a:t>
              </a:r>
            </a:p>
            <a:p>
              <a:pPr marL="0" lvl="1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300" kern="1200" dirty="0" smtClean="0"/>
                <a:t>Ch. 3.4: Registration constraint</a:t>
              </a:r>
            </a:p>
            <a:p>
              <a:pPr marL="0" lvl="1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300" dirty="0" smtClean="0"/>
                <a:t>Ch. </a:t>
              </a:r>
              <a:r>
                <a:rPr lang="en-US" sz="2300" dirty="0" smtClean="0"/>
                <a:t>3.5</a:t>
              </a:r>
              <a:r>
                <a:rPr lang="en-US" sz="2300" dirty="0" smtClean="0"/>
                <a:t>: </a:t>
              </a:r>
              <a:r>
                <a:rPr lang="en-US" sz="2300" kern="1200" dirty="0" smtClean="0"/>
                <a:t>Validation</a:t>
              </a:r>
              <a:endParaRPr lang="en-US" sz="23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8161" y="3106936"/>
              <a:ext cx="1645920" cy="1207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-1990641"/>
                <a:satOff val="11305"/>
                <a:lumOff val="897"/>
                <a:alphaOff val="0"/>
              </a:schemeClr>
            </a:fillRef>
            <a:effectRef idx="0">
              <a:schemeClr val="accent4">
                <a:tint val="50000"/>
                <a:hueOff val="-1990641"/>
                <a:satOff val="11305"/>
                <a:lumOff val="89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1" t="11215" r="23481" b="11215"/>
            <a:stretch/>
          </p:blipFill>
          <p:spPr>
            <a:xfrm>
              <a:off x="684361" y="3147185"/>
              <a:ext cx="939393" cy="11307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11454" r="11454"/>
            <a:stretch/>
          </p:blipFill>
          <p:spPr>
            <a:xfrm>
              <a:off x="1645882" y="3143662"/>
              <a:ext cx="531999" cy="113249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57200" y="1295400"/>
            <a:ext cx="8229600" cy="1509613"/>
            <a:chOff x="457200" y="1295400"/>
            <a:chExt cx="8229600" cy="1509613"/>
          </a:xfrm>
        </p:grpSpPr>
        <p:sp>
          <p:nvSpPr>
            <p:cNvPr id="9" name="Freeform 8"/>
            <p:cNvSpPr/>
            <p:nvPr/>
          </p:nvSpPr>
          <p:spPr>
            <a:xfrm>
              <a:off x="457200" y="1295400"/>
              <a:ext cx="8229600" cy="1509613"/>
            </a:xfrm>
            <a:custGeom>
              <a:avLst/>
              <a:gdLst>
                <a:gd name="connsiteX0" fmla="*/ 0 w 8229600"/>
                <a:gd name="connsiteY0" fmla="*/ 150961 h 1509613"/>
                <a:gd name="connsiteX1" fmla="*/ 150961 w 8229600"/>
                <a:gd name="connsiteY1" fmla="*/ 0 h 1509613"/>
                <a:gd name="connsiteX2" fmla="*/ 8078639 w 8229600"/>
                <a:gd name="connsiteY2" fmla="*/ 0 h 1509613"/>
                <a:gd name="connsiteX3" fmla="*/ 8229600 w 8229600"/>
                <a:gd name="connsiteY3" fmla="*/ 150961 h 1509613"/>
                <a:gd name="connsiteX4" fmla="*/ 8229600 w 8229600"/>
                <a:gd name="connsiteY4" fmla="*/ 1358652 h 1509613"/>
                <a:gd name="connsiteX5" fmla="*/ 8078639 w 8229600"/>
                <a:gd name="connsiteY5" fmla="*/ 1509613 h 1509613"/>
                <a:gd name="connsiteX6" fmla="*/ 150961 w 8229600"/>
                <a:gd name="connsiteY6" fmla="*/ 1509613 h 1509613"/>
                <a:gd name="connsiteX7" fmla="*/ 0 w 8229600"/>
                <a:gd name="connsiteY7" fmla="*/ 1358652 h 1509613"/>
                <a:gd name="connsiteX8" fmla="*/ 0 w 8229600"/>
                <a:gd name="connsiteY8" fmla="*/ 150961 h 15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00" h="1509613">
                  <a:moveTo>
                    <a:pt x="0" y="150961"/>
                  </a:moveTo>
                  <a:cubicBezTo>
                    <a:pt x="0" y="67588"/>
                    <a:pt x="67588" y="0"/>
                    <a:pt x="150961" y="0"/>
                  </a:cubicBezTo>
                  <a:lnTo>
                    <a:pt x="8078639" y="0"/>
                  </a:lnTo>
                  <a:cubicBezTo>
                    <a:pt x="8162012" y="0"/>
                    <a:pt x="8229600" y="67588"/>
                    <a:pt x="8229600" y="150961"/>
                  </a:cubicBezTo>
                  <a:lnTo>
                    <a:pt x="8229600" y="1358652"/>
                  </a:lnTo>
                  <a:cubicBezTo>
                    <a:pt x="8229600" y="1442025"/>
                    <a:pt x="8162012" y="1509613"/>
                    <a:pt x="8078639" y="1509613"/>
                  </a:cubicBezTo>
                  <a:lnTo>
                    <a:pt x="150961" y="1509613"/>
                  </a:lnTo>
                  <a:cubicBezTo>
                    <a:pt x="67588" y="1509613"/>
                    <a:pt x="0" y="1442025"/>
                    <a:pt x="0" y="1358652"/>
                  </a:cubicBezTo>
                  <a:lnTo>
                    <a:pt x="0" y="150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11181" tIns="114300" rIns="114301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/>
                <a:t>Ch. 2: Motivation</a:t>
              </a:r>
              <a:endParaRPr lang="en-US" sz="2500" kern="1200" dirty="0"/>
            </a:p>
            <a:p>
              <a:pPr marL="0" lvl="1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300" kern="1200" dirty="0" smtClean="0"/>
                <a:t>Ch. 2.2.1: Scoliosis assessment with X-ray</a:t>
              </a:r>
              <a:endParaRPr lang="en-US" sz="2300" kern="1200" dirty="0"/>
            </a:p>
            <a:p>
              <a:pPr marL="0" lvl="1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300" kern="1200" dirty="0" smtClean="0"/>
                <a:t>Ch. 2.3: Scoliosis assessment with ultrasound</a:t>
              </a:r>
              <a:endParaRPr lang="en-US" sz="2300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8161" y="1446361"/>
              <a:ext cx="1645920" cy="1207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1070429" y="1493280"/>
              <a:ext cx="841452" cy="1113851"/>
              <a:chOff x="5198191" y="1476949"/>
              <a:chExt cx="3375068" cy="446766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00" r="30000"/>
              <a:stretch/>
            </p:blipFill>
            <p:spPr>
              <a:xfrm>
                <a:off x="5198191" y="1476949"/>
                <a:ext cx="2575594" cy="4467664"/>
              </a:xfrm>
              <a:prstGeom prst="rect">
                <a:avLst/>
              </a:prstGeom>
            </p:spPr>
          </p:pic>
          <p:cxnSp>
            <p:nvCxnSpPr>
              <p:cNvPr id="22" name="Straight Connector 21"/>
              <p:cNvCxnSpPr/>
              <p:nvPr/>
            </p:nvCxnSpPr>
            <p:spPr>
              <a:xfrm>
                <a:off x="6324600" y="3733800"/>
                <a:ext cx="1123604" cy="49737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6201295" y="4800600"/>
                <a:ext cx="1246909" cy="48629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/>
              <p:cNvSpPr/>
              <p:nvPr/>
            </p:nvSpPr>
            <p:spPr>
              <a:xfrm rot="12727894">
                <a:off x="7045310" y="3361398"/>
                <a:ext cx="1527949" cy="1918977"/>
              </a:xfrm>
              <a:prstGeom prst="arc">
                <a:avLst>
                  <a:gd name="adj1" fmla="val 17235711"/>
                  <a:gd name="adj2" fmla="val 20776790"/>
                </a:avLst>
              </a:prstGeom>
              <a:ln w="19050">
                <a:solidFill>
                  <a:srgbClr val="FF00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72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Overview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666"/>
            <a:ext cx="8229600" cy="40242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– Healthy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Healthy-shaped model consists of landmarks corresponding to patients’ and a surface to be warped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1775"/>
            <a:ext cx="37556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Landmarks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Transverse processes were chosen as landmarks for suitability with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04" y="2438400"/>
            <a:ext cx="5945391" cy="35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were generated from 16 scoliotic patients’ transverse process locations</a:t>
            </a:r>
          </a:p>
          <a:p>
            <a:r>
              <a:rPr lang="en-US" dirty="0" smtClean="0"/>
              <a:t>Accuracy of visualizations was assessed by comparing to CT ground-truth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Hausdorff distances and Dice coefficient describe accuracy quantitatively.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8877" y="2318239"/>
          <a:ext cx="7086600" cy="4114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22532001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0442301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20623624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444826860"/>
                    </a:ext>
                  </a:extLst>
                </a:gridCol>
              </a:tblGrid>
              <a:tr h="39538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Patient #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Maximum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Dice 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56242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16.3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96268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19.7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52909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167882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657533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3234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17.9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4835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322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520024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11.4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72122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9.4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62224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17.1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957588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096978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876513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4203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103145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7147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319721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40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capture 3D deformation</a:t>
            </a:r>
          </a:p>
          <a:p>
            <a:r>
              <a:rPr lang="en-US" dirty="0" smtClean="0"/>
              <a:t>Inaccuracies mainly at boundaries and vertebral bodies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Method has not been validated for navigation</a:t>
            </a:r>
          </a:p>
          <a:p>
            <a:r>
              <a:rPr lang="en-US" dirty="0" smtClean="0"/>
              <a:t>Method has been used in work by Baum </a:t>
            </a:r>
            <a:r>
              <a:rPr lang="en-US" i="1" dirty="0" smtClean="0"/>
              <a:t>et al.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26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712584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new PLUS tool was used to segment bones from spinal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523142" y="1276350"/>
            <a:ext cx="4858858" cy="4625439"/>
            <a:chOff x="756847" y="-1542214"/>
            <a:chExt cx="7984527" cy="760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-1542214"/>
              <a:ext cx="4000500" cy="381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243665"/>
              <a:ext cx="4000500" cy="381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2248736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5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3130078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method checks for acoustic shadows to determine presence of bone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526278" y="1276350"/>
            <a:ext cx="4855722" cy="4629449"/>
            <a:chOff x="0" y="1481958"/>
            <a:chExt cx="8001000" cy="7628159"/>
          </a:xfrm>
        </p:grpSpPr>
        <p:grpSp>
          <p:nvGrpSpPr>
            <p:cNvPr id="33" name="Group 32"/>
            <p:cNvGrpSpPr/>
            <p:nvPr/>
          </p:nvGrpSpPr>
          <p:grpSpPr>
            <a:xfrm>
              <a:off x="0" y="1481958"/>
              <a:ext cx="4000500" cy="3810000"/>
              <a:chOff x="0" y="1481958"/>
              <a:chExt cx="4000500" cy="3810000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000500" y="1481958"/>
              <a:ext cx="4000500" cy="3811366"/>
              <a:chOff x="4000500" y="1481958"/>
              <a:chExt cx="4000500" cy="381136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6" name="Right Arrow 45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619241" y="2444117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704965" y="3541396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0" y="5291958"/>
              <a:ext cx="4000790" cy="3818159"/>
              <a:chOff x="8000710" y="1481958"/>
              <a:chExt cx="4000790" cy="3818159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0" name="Right Arrow 39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30826" y="3426713"/>
                <a:ext cx="1946155" cy="15067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451752" y="3884127"/>
                <a:ext cx="1971676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000500" y="5291958"/>
              <a:ext cx="4000500" cy="3810000"/>
              <a:chOff x="4095750" y="1574763"/>
              <a:chExt cx="4000500" cy="381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47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segmentation can be rendered as a surface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56128" y="2059800"/>
            <a:ext cx="4755544" cy="4188600"/>
            <a:chOff x="1252908" y="2057400"/>
            <a:chExt cx="4755544" cy="4188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8" t="4920" r="30768" b="4920"/>
            <a:stretch/>
          </p:blipFill>
          <p:spPr>
            <a:xfrm>
              <a:off x="3837160" y="2057400"/>
              <a:ext cx="2171292" cy="4188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4920" r="27110" b="4920"/>
            <a:stretch/>
          </p:blipFill>
          <p:spPr>
            <a:xfrm>
              <a:off x="1252908" y="2057400"/>
              <a:ext cx="2584252" cy="418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9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Ch. 2.2.1: Scoliosis assessment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8" name="Content Placeholder 2"/>
          <p:cNvSpPr txBox="1">
            <a:spLocks noGrp="1"/>
          </p:cNvSpPr>
          <p:nvPr>
            <p:ph idx="1"/>
          </p:nvPr>
        </p:nvSpPr>
        <p:spPr>
          <a:xfrm>
            <a:off x="457199" y="1295400"/>
            <a:ext cx="4740991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Developmentally progressive curvature must be monitored.</a:t>
            </a:r>
          </a:p>
          <a:p>
            <a:r>
              <a:rPr lang="en-US" dirty="0" smtClean="0"/>
              <a:t>Standard assessment metric is the Cobb angle.</a:t>
            </a:r>
          </a:p>
          <a:p>
            <a:r>
              <a:rPr lang="en-US" dirty="0" smtClean="0"/>
              <a:t>X-ray imaging is hazardous and </a:t>
            </a:r>
            <a:r>
              <a:rPr lang="en-US" dirty="0"/>
              <a:t>limited [Doody2000], [Presciutti2014].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98191" y="1476949"/>
            <a:ext cx="3375068" cy="4467664"/>
            <a:chOff x="5198191" y="1476949"/>
            <a:chExt cx="3375068" cy="44676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0" r="30000"/>
            <a:stretch/>
          </p:blipFill>
          <p:spPr>
            <a:xfrm>
              <a:off x="5198191" y="1476949"/>
              <a:ext cx="2575594" cy="4467664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6324600" y="3733800"/>
              <a:ext cx="1123604" cy="497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201295" y="4800600"/>
              <a:ext cx="1246909" cy="4862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2727894">
              <a:off x="7045310" y="3361398"/>
              <a:ext cx="1527949" cy="1918977"/>
            </a:xfrm>
            <a:prstGeom prst="arc">
              <a:avLst>
                <a:gd name="adj1" fmla="val 17235711"/>
                <a:gd name="adj2" fmla="val 20776790"/>
              </a:avLst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7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Defects are tested for and repaired side-wise</a:t>
            </a:r>
          </a:p>
          <a:p>
            <a:r>
              <a:rPr lang="en-US" dirty="0" smtClean="0"/>
              <a:t>Points must be identified as belonging to right or left side of spine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3205" r="28053" b="3205"/>
          <a:stretch/>
        </p:blipFill>
        <p:spPr>
          <a:xfrm>
            <a:off x="5029200" y="1277815"/>
            <a:ext cx="2862337" cy="50228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33249" y="1386887"/>
            <a:ext cx="1506105" cy="4503959"/>
          </a:xfrm>
          <a:custGeom>
            <a:avLst/>
            <a:gdLst>
              <a:gd name="connsiteX0" fmla="*/ 108128 w 1506105"/>
              <a:gd name="connsiteY0" fmla="*/ 4503959 h 4503959"/>
              <a:gd name="connsiteX1" fmla="*/ 37789 w 1506105"/>
              <a:gd name="connsiteY1" fmla="*/ 3950044 h 4503959"/>
              <a:gd name="connsiteX2" fmla="*/ 626874 w 1506105"/>
              <a:gd name="connsiteY2" fmla="*/ 2842213 h 4503959"/>
              <a:gd name="connsiteX3" fmla="*/ 662043 w 1506105"/>
              <a:gd name="connsiteY3" fmla="*/ 1998151 h 4503959"/>
              <a:gd name="connsiteX4" fmla="*/ 1268713 w 1506105"/>
              <a:gd name="connsiteY4" fmla="*/ 283651 h 4503959"/>
              <a:gd name="connsiteX5" fmla="*/ 1506105 w 1506105"/>
              <a:gd name="connsiteY5" fmla="*/ 19882 h 450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105" h="4503959">
                <a:moveTo>
                  <a:pt x="108128" y="4503959"/>
                </a:moveTo>
                <a:cubicBezTo>
                  <a:pt x="29729" y="4365480"/>
                  <a:pt x="-48669" y="4227002"/>
                  <a:pt x="37789" y="3950044"/>
                </a:cubicBezTo>
                <a:cubicBezTo>
                  <a:pt x="124247" y="3673086"/>
                  <a:pt x="522832" y="3167528"/>
                  <a:pt x="626874" y="2842213"/>
                </a:cubicBezTo>
                <a:cubicBezTo>
                  <a:pt x="730916" y="2516898"/>
                  <a:pt x="555070" y="2424578"/>
                  <a:pt x="662043" y="1998151"/>
                </a:cubicBezTo>
                <a:cubicBezTo>
                  <a:pt x="769016" y="1571724"/>
                  <a:pt x="1128036" y="613362"/>
                  <a:pt x="1268713" y="283651"/>
                </a:cubicBezTo>
                <a:cubicBezTo>
                  <a:pt x="1409390" y="-46061"/>
                  <a:pt x="1457747" y="-13090"/>
                  <a:pt x="1506105" y="19882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216162" y="1521069"/>
            <a:ext cx="1204546" cy="4141177"/>
          </a:xfrm>
          <a:custGeom>
            <a:avLst/>
            <a:gdLst>
              <a:gd name="connsiteX0" fmla="*/ 0 w 1204546"/>
              <a:gd name="connsiteY0" fmla="*/ 4141177 h 4141177"/>
              <a:gd name="connsiteX1" fmla="*/ 422030 w 1204546"/>
              <a:gd name="connsiteY1" fmla="*/ 3103685 h 4141177"/>
              <a:gd name="connsiteX2" fmla="*/ 808892 w 1204546"/>
              <a:gd name="connsiteY2" fmla="*/ 2435469 h 4141177"/>
              <a:gd name="connsiteX3" fmla="*/ 940776 w 1204546"/>
              <a:gd name="connsiteY3" fmla="*/ 1292469 h 4141177"/>
              <a:gd name="connsiteX4" fmla="*/ 1107830 w 1204546"/>
              <a:gd name="connsiteY4" fmla="*/ 993531 h 4141177"/>
              <a:gd name="connsiteX5" fmla="*/ 1204546 w 1204546"/>
              <a:gd name="connsiteY5" fmla="*/ 0 h 41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46" h="4141177">
                <a:moveTo>
                  <a:pt x="0" y="4141177"/>
                </a:moveTo>
                <a:cubicBezTo>
                  <a:pt x="143607" y="3764573"/>
                  <a:pt x="287215" y="3387970"/>
                  <a:pt x="422030" y="3103685"/>
                </a:cubicBezTo>
                <a:cubicBezTo>
                  <a:pt x="556845" y="2819400"/>
                  <a:pt x="722434" y="2737338"/>
                  <a:pt x="808892" y="2435469"/>
                </a:cubicBezTo>
                <a:cubicBezTo>
                  <a:pt x="895350" y="2133600"/>
                  <a:pt x="890953" y="1532792"/>
                  <a:pt x="940776" y="1292469"/>
                </a:cubicBezTo>
                <a:cubicBezTo>
                  <a:pt x="990599" y="1052146"/>
                  <a:pt x="1063868" y="1208942"/>
                  <a:pt x="1107830" y="993531"/>
                </a:cubicBezTo>
                <a:cubicBezTo>
                  <a:pt x="1151792" y="778119"/>
                  <a:pt x="1178169" y="389059"/>
                  <a:pt x="1204546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830763"/>
          </a:xfrm>
        </p:spPr>
        <p:txBody>
          <a:bodyPr/>
          <a:lstStyle/>
          <a:p>
            <a:r>
              <a:rPr lang="en-US" dirty="0" smtClean="0"/>
              <a:t>Un-normalized left-right landmark distribution not immediately separable</a:t>
            </a:r>
          </a:p>
          <a:p>
            <a:r>
              <a:rPr lang="en-US" dirty="0" smtClean="0"/>
              <a:t>Curvature can prevent linear separation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5" r="-81" b="13393"/>
          <a:stretch/>
        </p:blipFill>
        <p:spPr>
          <a:xfrm>
            <a:off x="2819400" y="2971800"/>
            <a:ext cx="3514847" cy="34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k</a:t>
            </a:r>
            <a:r>
              <a:rPr lang="en-US" dirty="0" smtClean="0"/>
              <a:t>-means classifies points landmarks window by window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" y="2667000"/>
            <a:ext cx="7958594" cy="26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 points placed on a single landmark are identified by angles between inter-point vectors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1"/>
          <a:stretch/>
        </p:blipFill>
        <p:spPr>
          <a:xfrm>
            <a:off x="1333500" y="2434581"/>
            <a:ext cx="6477000" cy="38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28800" y="1524000"/>
            <a:ext cx="5155433" cy="4515023"/>
            <a:chOff x="1774611" y="1679350"/>
            <a:chExt cx="5155433" cy="4515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3" t="3205" r="28053" b="3205"/>
            <a:stretch/>
          </p:blipFill>
          <p:spPr>
            <a:xfrm>
              <a:off x="1774611" y="1679350"/>
              <a:ext cx="2572945" cy="45150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346172" y="1679356"/>
              <a:ext cx="2583872" cy="4515010"/>
            </a:xfrm>
            <a:prstGeom prst="rect">
              <a:avLst/>
            </a:prstGeom>
          </p:spPr>
        </p:pic>
        <p:sp>
          <p:nvSpPr>
            <p:cNvPr id="18" name="Left Arrow 17"/>
            <p:cNvSpPr/>
            <p:nvPr/>
          </p:nvSpPr>
          <p:spPr>
            <a:xfrm rot="18576548">
              <a:off x="3825065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18576548">
              <a:off x="6396626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20755867">
              <a:off x="3323724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 rot="20755867">
              <a:off x="5895285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Arrow 21"/>
            <p:cNvSpPr/>
            <p:nvPr/>
          </p:nvSpPr>
          <p:spPr>
            <a:xfrm rot="12666205">
              <a:off x="1913331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Arrow 22"/>
            <p:cNvSpPr/>
            <p:nvPr/>
          </p:nvSpPr>
          <p:spPr>
            <a:xfrm rot="12666205">
              <a:off x="4484892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Arrow 23"/>
            <p:cNvSpPr/>
            <p:nvPr/>
          </p:nvSpPr>
          <p:spPr>
            <a:xfrm rot="1300651">
              <a:off x="2490275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Arrow 24"/>
            <p:cNvSpPr/>
            <p:nvPr/>
          </p:nvSpPr>
          <p:spPr>
            <a:xfrm rot="1300651">
              <a:off x="5061836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26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4498341" cy="4830763"/>
          </a:xfrm>
        </p:spPr>
        <p:txBody>
          <a:bodyPr/>
          <a:lstStyle/>
          <a:p>
            <a:r>
              <a:rPr lang="en-US" dirty="0" smtClean="0"/>
              <a:t>Inter-landmark interval </a:t>
            </a:r>
            <a:r>
              <a:rPr lang="en-US" dirty="0"/>
              <a:t>length are compared locally and </a:t>
            </a:r>
            <a:r>
              <a:rPr lang="en-US" dirty="0" smtClean="0"/>
              <a:t>globally</a:t>
            </a:r>
          </a:p>
          <a:p>
            <a:r>
              <a:rPr lang="en-US" dirty="0" smtClean="0"/>
              <a:t>Unusually long interval lengths indicate omissions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181600" y="1319127"/>
            <a:ext cx="2816860" cy="4922129"/>
            <a:chOff x="4400361" y="1524006"/>
            <a:chExt cx="2583872" cy="45150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400361" y="1524006"/>
              <a:ext cx="2583872" cy="451501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941644" y="1820487"/>
              <a:ext cx="1023594" cy="3707477"/>
            </a:xfrm>
            <a:custGeom>
              <a:avLst/>
              <a:gdLst>
                <a:gd name="connsiteX0" fmla="*/ 21054 w 1023594"/>
                <a:gd name="connsiteY0" fmla="*/ 3707477 h 3707477"/>
                <a:gd name="connsiteX1" fmla="*/ 45992 w 1023594"/>
                <a:gd name="connsiteY1" fmla="*/ 3241964 h 3707477"/>
                <a:gd name="connsiteX2" fmla="*/ 428378 w 1023594"/>
                <a:gd name="connsiteY2" fmla="*/ 2576946 h 3707477"/>
                <a:gd name="connsiteX3" fmla="*/ 519818 w 1023594"/>
                <a:gd name="connsiteY3" fmla="*/ 1496291 h 3707477"/>
                <a:gd name="connsiteX4" fmla="*/ 952080 w 1023594"/>
                <a:gd name="connsiteY4" fmla="*/ 706582 h 3707477"/>
                <a:gd name="connsiteX5" fmla="*/ 1018581 w 1023594"/>
                <a:gd name="connsiteY5" fmla="*/ 0 h 370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594" h="3707477">
                  <a:moveTo>
                    <a:pt x="21054" y="3707477"/>
                  </a:moveTo>
                  <a:cubicBezTo>
                    <a:pt x="-421" y="3568931"/>
                    <a:pt x="-21895" y="3430386"/>
                    <a:pt x="45992" y="3241964"/>
                  </a:cubicBezTo>
                  <a:cubicBezTo>
                    <a:pt x="113879" y="3053542"/>
                    <a:pt x="349407" y="2867891"/>
                    <a:pt x="428378" y="2576946"/>
                  </a:cubicBezTo>
                  <a:cubicBezTo>
                    <a:pt x="507349" y="2286001"/>
                    <a:pt x="432534" y="1808018"/>
                    <a:pt x="519818" y="1496291"/>
                  </a:cubicBezTo>
                  <a:cubicBezTo>
                    <a:pt x="607102" y="1184564"/>
                    <a:pt x="868953" y="955964"/>
                    <a:pt x="952080" y="706582"/>
                  </a:cubicBezTo>
                  <a:cubicBezTo>
                    <a:pt x="1035207" y="457200"/>
                    <a:pt x="1026894" y="228600"/>
                    <a:pt x="101858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519651" y="1662545"/>
              <a:ext cx="976446" cy="3665913"/>
            </a:xfrm>
            <a:custGeom>
              <a:avLst/>
              <a:gdLst>
                <a:gd name="connsiteX0" fmla="*/ 0 w 976446"/>
                <a:gd name="connsiteY0" fmla="*/ 3665913 h 3665913"/>
                <a:gd name="connsiteX1" fmla="*/ 157942 w 976446"/>
                <a:gd name="connsiteY1" fmla="*/ 3067397 h 3665913"/>
                <a:gd name="connsiteX2" fmla="*/ 590204 w 976446"/>
                <a:gd name="connsiteY2" fmla="*/ 2352502 h 3665913"/>
                <a:gd name="connsiteX3" fmla="*/ 648393 w 976446"/>
                <a:gd name="connsiteY3" fmla="*/ 1363288 h 3665913"/>
                <a:gd name="connsiteX4" fmla="*/ 947651 w 976446"/>
                <a:gd name="connsiteY4" fmla="*/ 939339 h 3665913"/>
                <a:gd name="connsiteX5" fmla="*/ 947651 w 976446"/>
                <a:gd name="connsiteY5" fmla="*/ 0 h 366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446" h="3665913">
                  <a:moveTo>
                    <a:pt x="0" y="3665913"/>
                  </a:moveTo>
                  <a:cubicBezTo>
                    <a:pt x="29787" y="3476106"/>
                    <a:pt x="59575" y="3286299"/>
                    <a:pt x="157942" y="3067397"/>
                  </a:cubicBezTo>
                  <a:cubicBezTo>
                    <a:pt x="256309" y="2848495"/>
                    <a:pt x="508462" y="2636520"/>
                    <a:pt x="590204" y="2352502"/>
                  </a:cubicBezTo>
                  <a:cubicBezTo>
                    <a:pt x="671946" y="2068484"/>
                    <a:pt x="588819" y="1598815"/>
                    <a:pt x="648393" y="1363288"/>
                  </a:cubicBezTo>
                  <a:cubicBezTo>
                    <a:pt x="707967" y="1127761"/>
                    <a:pt x="897775" y="1166554"/>
                    <a:pt x="947651" y="939339"/>
                  </a:cubicBezTo>
                  <a:cubicBezTo>
                    <a:pt x="997527" y="712124"/>
                    <a:pt x="972589" y="356062"/>
                    <a:pt x="94765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5665973" y="4852139"/>
              <a:ext cx="457200" cy="384048"/>
            </a:xfrm>
            <a:prstGeom prst="lef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/>
            <p:cNvSpPr/>
            <p:nvPr/>
          </p:nvSpPr>
          <p:spPr>
            <a:xfrm rot="11550385">
              <a:off x="4870673" y="3518757"/>
              <a:ext cx="457200" cy="384048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198820" y="-4136925"/>
            <a:chExt cx="9097582" cy="51435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198820" y="-4136925"/>
              <a:ext cx="2414702" cy="51435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2613522" y="-4136925"/>
              <a:ext cx="2208752" cy="51435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4810948" y="-4136925"/>
              <a:ext cx="2231402" cy="51435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7042350" y="-4136925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3505200" y="3784600"/>
            <a:chExt cx="9097582" cy="51435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3505200" y="3784600"/>
              <a:ext cx="2414702" cy="5143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5919902" y="3784600"/>
              <a:ext cx="2208752" cy="5143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8117328" y="3784600"/>
              <a:ext cx="2231402" cy="51435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10348730" y="3784600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1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62000" y="1447800"/>
            <a:ext cx="7620000" cy="4309379"/>
            <a:chOff x="3505200" y="3784600"/>
            <a:chExt cx="9094924" cy="51435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3505200" y="3784600"/>
              <a:ext cx="2245202" cy="51435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5749543" y="3784600"/>
              <a:ext cx="2252244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8001787" y="3784600"/>
              <a:ext cx="2348331" cy="51435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10326080" y="3784600"/>
              <a:ext cx="227404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4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052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Outliers are identified similarly to duplicates, but as individual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b="15505"/>
          <a:stretch/>
        </p:blipFill>
        <p:spPr>
          <a:xfrm>
            <a:off x="3954780" y="1600200"/>
            <a:ext cx="3962400" cy="40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Ch. 2.3: Scoliosis assessment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276600" cy="48307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Tracked ultrasound can be used to locate skeletal landmarks [Purnama2010], [Brudfors2015].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Curvature can be measured from landmarks [Chen2013], [Ungi2014].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SnapshotsLandmarksAngle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000" r="30000"/>
          <a:stretch/>
        </p:blipFill>
        <p:spPr>
          <a:xfrm>
            <a:off x="3580133" y="1450978"/>
            <a:ext cx="2751844" cy="442636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580133" y="1450978"/>
            <a:ext cx="997011" cy="835022"/>
            <a:chOff x="1380494" y="3396319"/>
            <a:chExt cx="3202960" cy="26825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94" y="3396319"/>
              <a:ext cx="3202960" cy="268256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2835705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2"/>
          <a:stretch/>
        </p:blipFill>
        <p:spPr>
          <a:xfrm>
            <a:off x="6331977" y="1492155"/>
            <a:ext cx="249111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3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227823" y="1358900"/>
            <a:ext cx="6688353" cy="4705350"/>
            <a:chOff x="97971" y="857250"/>
            <a:chExt cx="7311155" cy="51435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97971" y="857250"/>
              <a:ext cx="2460173" cy="5143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2431562" y="857250"/>
              <a:ext cx="2517390" cy="5143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4948952" y="857250"/>
              <a:ext cx="246017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4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41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27823" y="1358900"/>
            <a:ext cx="6688353" cy="4691380"/>
            <a:chOff x="4495800" y="2209800"/>
            <a:chExt cx="7332926" cy="5143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4495800" y="2209800"/>
              <a:ext cx="2620589" cy="5143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6977561" y="2209800"/>
              <a:ext cx="2416998" cy="5143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9346781" y="2209800"/>
              <a:ext cx="2481945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6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–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r>
              <a:rPr lang="en-US" dirty="0" smtClean="0"/>
              <a:t>Defects are corrected by interpolation</a:t>
            </a:r>
          </a:p>
          <a:p>
            <a:r>
              <a:rPr lang="en-US" dirty="0" smtClean="0"/>
              <a:t>Overhanging points must be removed from both sides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42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733800" y="1441394"/>
            <a:ext cx="4280782" cy="4559412"/>
            <a:chOff x="3390900" y="-9525"/>
            <a:chExt cx="6438900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r="29882"/>
            <a:stretch/>
          </p:blipFill>
          <p:spPr>
            <a:xfrm>
              <a:off x="3390900" y="-9525"/>
              <a:ext cx="3352800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3" r="29882"/>
            <a:stretch/>
          </p:blipFill>
          <p:spPr>
            <a:xfrm>
              <a:off x="6743700" y="-9525"/>
              <a:ext cx="30861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1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3657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5 volunteers were scanned</a:t>
            </a:r>
          </a:p>
          <a:p>
            <a:r>
              <a:rPr lang="en-US" dirty="0" smtClean="0"/>
              <a:t>Scans were segmented</a:t>
            </a:r>
          </a:p>
          <a:p>
            <a:r>
              <a:rPr lang="en-US" dirty="0" smtClean="0"/>
              <a:t>Landmarks were generated from segmentations</a:t>
            </a:r>
          </a:p>
          <a:p>
            <a:r>
              <a:rPr lang="en-US" dirty="0" smtClean="0"/>
              <a:t>Visualizations were produced from landmarks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"/>
          <a:stretch/>
        </p:blipFill>
        <p:spPr>
          <a:xfrm>
            <a:off x="3926249" y="1584301"/>
            <a:ext cx="4760551" cy="41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7675" y="1676400"/>
            <a:ext cx="7991389" cy="3810001"/>
            <a:chOff x="447675" y="1676400"/>
            <a:chExt cx="7991389" cy="38100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6" r="28696"/>
            <a:stretch/>
          </p:blipFill>
          <p:spPr>
            <a:xfrm>
              <a:off x="3644925" y="1679092"/>
              <a:ext cx="1777671" cy="38051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4" r="30164"/>
            <a:stretch/>
          </p:blipFill>
          <p:spPr>
            <a:xfrm>
              <a:off x="447675" y="1676400"/>
              <a:ext cx="1651874" cy="38051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01" r="29901"/>
            <a:stretch/>
          </p:blipFill>
          <p:spPr>
            <a:xfrm>
              <a:off x="2063233" y="1680015"/>
              <a:ext cx="1685636" cy="380517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57" r="31178"/>
            <a:stretch/>
          </p:blipFill>
          <p:spPr>
            <a:xfrm>
              <a:off x="6855478" y="1681227"/>
              <a:ext cx="1583586" cy="38051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3" r="32233"/>
            <a:stretch/>
          </p:blipFill>
          <p:spPr>
            <a:xfrm>
              <a:off x="5394021" y="1679092"/>
              <a:ext cx="1490032" cy="3805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6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8279" y="1671702"/>
            <a:ext cx="8018539" cy="3795646"/>
            <a:chOff x="438279" y="1671702"/>
            <a:chExt cx="8018539" cy="37956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9" r="28109" b="337"/>
            <a:stretch/>
          </p:blipFill>
          <p:spPr>
            <a:xfrm>
              <a:off x="438279" y="1671702"/>
              <a:ext cx="1824386" cy="37953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2" r="32966" b="386"/>
            <a:stretch/>
          </p:blipFill>
          <p:spPr>
            <a:xfrm>
              <a:off x="2208448" y="1673576"/>
              <a:ext cx="1573979" cy="37934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8" r="28018" b="337"/>
            <a:stretch/>
          </p:blipFill>
          <p:spPr>
            <a:xfrm>
              <a:off x="3726158" y="1672036"/>
              <a:ext cx="1831990" cy="37953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4" r="34719"/>
            <a:stretch/>
          </p:blipFill>
          <p:spPr>
            <a:xfrm>
              <a:off x="7111880" y="1671702"/>
              <a:ext cx="1344938" cy="37953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83" r="30883"/>
            <a:stretch/>
          </p:blipFill>
          <p:spPr>
            <a:xfrm>
              <a:off x="5527196" y="1671702"/>
              <a:ext cx="1599118" cy="3795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81000" y="1701726"/>
            <a:ext cx="8253433" cy="3784674"/>
            <a:chOff x="463218" y="1662390"/>
            <a:chExt cx="8253433" cy="378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0" t="299" r="32550" b="332"/>
            <a:stretch/>
          </p:blipFill>
          <p:spPr>
            <a:xfrm>
              <a:off x="463218" y="1662390"/>
              <a:ext cx="1691948" cy="37823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7" t="569" r="34148"/>
            <a:stretch/>
          </p:blipFill>
          <p:spPr>
            <a:xfrm>
              <a:off x="2128242" y="1662491"/>
              <a:ext cx="1599528" cy="37845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r="35820" b="569"/>
            <a:stretch/>
          </p:blipFill>
          <p:spPr>
            <a:xfrm>
              <a:off x="3709685" y="1662491"/>
              <a:ext cx="1547657" cy="3784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2" r="20517"/>
            <a:stretch/>
          </p:blipFill>
          <p:spPr>
            <a:xfrm>
              <a:off x="6778447" y="1662390"/>
              <a:ext cx="1938204" cy="37823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r="36853"/>
            <a:stretch/>
          </p:blipFill>
          <p:spPr>
            <a:xfrm>
              <a:off x="5257342" y="1662390"/>
              <a:ext cx="1529572" cy="378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1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2810" y="1981200"/>
            <a:ext cx="7578380" cy="3190930"/>
            <a:chOff x="452745" y="1976449"/>
            <a:chExt cx="7578380" cy="3190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2" r="31826" b="713"/>
            <a:stretch/>
          </p:blipFill>
          <p:spPr>
            <a:xfrm>
              <a:off x="452745" y="1976615"/>
              <a:ext cx="1442730" cy="31896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1" t="233" r="27572" b="462"/>
            <a:stretch/>
          </p:blipFill>
          <p:spPr>
            <a:xfrm>
              <a:off x="1876425" y="1977164"/>
              <a:ext cx="1780139" cy="31902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5" t="280" r="28646" b="417"/>
            <a:stretch/>
          </p:blipFill>
          <p:spPr>
            <a:xfrm>
              <a:off x="3612913" y="1976449"/>
              <a:ext cx="1398841" cy="31902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r="15575"/>
            <a:stretch/>
          </p:blipFill>
          <p:spPr>
            <a:xfrm>
              <a:off x="6169030" y="1976449"/>
              <a:ext cx="1862095" cy="31898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4" r="30514"/>
            <a:stretch/>
          </p:blipFill>
          <p:spPr>
            <a:xfrm>
              <a:off x="5011754" y="1976449"/>
              <a:ext cx="1195376" cy="3189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88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15727" y="1665151"/>
            <a:ext cx="8013131" cy="3779588"/>
            <a:chOff x="515727" y="1665151"/>
            <a:chExt cx="8013131" cy="37795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6" t="1" r="34726" b="-210"/>
            <a:stretch/>
          </p:blipFill>
          <p:spPr>
            <a:xfrm>
              <a:off x="2128597" y="1666512"/>
              <a:ext cx="1660002" cy="37782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6" r="35256"/>
            <a:stretch/>
          </p:blipFill>
          <p:spPr>
            <a:xfrm>
              <a:off x="3788599" y="1666512"/>
              <a:ext cx="1602403" cy="37703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9" t="-254" r="29973" b="256"/>
            <a:stretch/>
          </p:blipFill>
          <p:spPr>
            <a:xfrm>
              <a:off x="515727" y="1666512"/>
              <a:ext cx="1638208" cy="37703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4" t="7070" r="33734" b="5269"/>
            <a:stretch/>
          </p:blipFill>
          <p:spPr>
            <a:xfrm>
              <a:off x="7000303" y="1665151"/>
              <a:ext cx="1528555" cy="377958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14" r="30514" b="353"/>
            <a:stretch/>
          </p:blipFill>
          <p:spPr>
            <a:xfrm>
              <a:off x="5391002" y="1665151"/>
              <a:ext cx="1609302" cy="377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Ch. 2: Motivation </a:t>
            </a:r>
            <a:br>
              <a:rPr lang="en-US" dirty="0" smtClean="0"/>
            </a:br>
            <a:r>
              <a:rPr lang="en-US" dirty="0" smtClean="0"/>
              <a:t>Scoliosis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648200" cy="4830763"/>
          </a:xfrm>
        </p:spPr>
        <p:txBody>
          <a:bodyPr/>
          <a:lstStyle/>
          <a:p>
            <a:r>
              <a:rPr lang="en-US" dirty="0"/>
              <a:t>Patient-specific </a:t>
            </a:r>
            <a:r>
              <a:rPr lang="en-US" dirty="0" smtClean="0"/>
              <a:t>treatments require </a:t>
            </a:r>
            <a:r>
              <a:rPr lang="en-US" dirty="0"/>
              <a:t>3D assessment [Kalichman2016].</a:t>
            </a:r>
            <a:endParaRPr lang="en-US" dirty="0" smtClean="0"/>
          </a:p>
          <a:p>
            <a:r>
              <a:rPr lang="en-US" dirty="0" smtClean="0"/>
              <a:t>Ultrasound assessment methods lack 3D visualization.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Visualization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243" t="3774" r="26120" b="9434"/>
          <a:stretch/>
        </p:blipFill>
        <p:spPr>
          <a:xfrm>
            <a:off x="5105400" y="1295400"/>
            <a:ext cx="3048000" cy="45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Ch. 3: Landmark </a:t>
            </a:r>
            <a:r>
              <a:rPr lang="en-US" dirty="0" smtClean="0"/>
              <a:t>registration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landmark-based thin-plate spline registration can be used to warp a healthy-shaped model onto patient anatomy [Church2017a].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1" t="11215" r="23481" b="11215"/>
          <a:stretch/>
        </p:blipFill>
        <p:spPr>
          <a:xfrm>
            <a:off x="487680" y="2862036"/>
            <a:ext cx="2705495" cy="3256507"/>
          </a:xfrm>
          <a:prstGeom prst="rect">
            <a:avLst/>
          </a:prstGeom>
        </p:spPr>
      </p:pic>
      <p:pic>
        <p:nvPicPr>
          <p:cNvPr id="10" name="Snapshots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240" r="30240"/>
          <a:stretch/>
        </p:blipFill>
        <p:spPr>
          <a:xfrm>
            <a:off x="6471770" y="2862036"/>
            <a:ext cx="1991622" cy="3256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5700" r="16165" b="5700"/>
          <a:stretch/>
        </p:blipFill>
        <p:spPr>
          <a:xfrm>
            <a:off x="3505198" y="2862036"/>
            <a:ext cx="2654549" cy="32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Ch. 3.4: Registration constraint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Algorithmic supplementation of landmarks with anchor points required to constrain warping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UnderconstrainedSnapshots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667" t="3545" r="31667" b="5551"/>
          <a:stretch/>
        </p:blipFill>
        <p:spPr>
          <a:xfrm>
            <a:off x="1143000" y="2433928"/>
            <a:ext cx="2321256" cy="3718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172" b="8620"/>
          <a:stretch/>
        </p:blipFill>
        <p:spPr>
          <a:xfrm>
            <a:off x="3886200" y="2433927"/>
            <a:ext cx="4643421" cy="37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Ch. 3.5: Validation</a:t>
            </a:r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r>
              <a:rPr lang="en-US" dirty="0" err="1" smtClean="0"/>
              <a:t>dfass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9" y="1219200"/>
            <a:ext cx="3505073" cy="2283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9" y="3596392"/>
            <a:ext cx="3505074" cy="231680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910283" y="3596392"/>
            <a:ext cx="3505073" cy="2316809"/>
            <a:chOff x="3968474" y="3429000"/>
            <a:chExt cx="3505073" cy="2316809"/>
          </a:xfrm>
        </p:grpSpPr>
        <p:sp>
          <p:nvSpPr>
            <p:cNvPr id="26" name="Rectangle 25"/>
            <p:cNvSpPr/>
            <p:nvPr/>
          </p:nvSpPr>
          <p:spPr>
            <a:xfrm>
              <a:off x="3968474" y="3429000"/>
              <a:ext cx="3505073" cy="2316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59" y="3528024"/>
              <a:ext cx="3491287" cy="2217785"/>
            </a:xfrm>
            <a:prstGeom prst="rect">
              <a:avLst/>
            </a:prstGeom>
          </p:spPr>
        </p:pic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910283" y="1219200"/>
            <a:ext cx="3505072" cy="2283270"/>
            <a:chOff x="4800600" y="1051808"/>
            <a:chExt cx="3779624" cy="2462118"/>
          </a:xfrm>
        </p:grpSpPr>
        <p:sp>
          <p:nvSpPr>
            <p:cNvPr id="22" name="Rectangle 21"/>
            <p:cNvSpPr/>
            <p:nvPr/>
          </p:nvSpPr>
          <p:spPr>
            <a:xfrm>
              <a:off x="8229599" y="1051808"/>
              <a:ext cx="350625" cy="24621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1051808"/>
              <a:ext cx="3560770" cy="246211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50" y="1219200"/>
            <a:ext cx="1283508" cy="46940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990600" y="4953000"/>
            <a:ext cx="365760" cy="3657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1112524">
            <a:off x="1021688" y="3686992"/>
            <a:ext cx="365760" cy="3657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173480" y="2346232"/>
            <a:ext cx="365760" cy="3657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2019241">
            <a:off x="960120" y="1266912"/>
            <a:ext cx="365760" cy="3657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2614821">
            <a:off x="5378460" y="5230111"/>
            <a:ext cx="365760" cy="3657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37321">
            <a:off x="4474660" y="3072600"/>
            <a:ext cx="365760" cy="3657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1050005" y="3083809"/>
            <a:ext cx="365760" cy="3657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Ch. 4: Landmark generation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Manual landmark identification is the most  time-consuming step of proposed visualization method.</a:t>
            </a:r>
          </a:p>
          <a:p>
            <a:r>
              <a:rPr lang="en-US" dirty="0" smtClean="0"/>
              <a:t>Automatically generating landmark from ultrasound could substantially reduce operator interaction.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6437</TotalTime>
  <Words>1858</Words>
  <Application>Microsoft Office PowerPoint</Application>
  <PresentationFormat>On-screen Show (4:3)</PresentationFormat>
  <Paragraphs>297</Paragraphs>
  <Slides>48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Times New Roman</vt:lpstr>
      <vt:lpstr>Office Theme</vt:lpstr>
      <vt:lpstr>Scoliosis visualization using ultrasound data</vt:lpstr>
      <vt:lpstr>Overview</vt:lpstr>
      <vt:lpstr>Ch. 2.2.1: Scoliosis assessment  with X-ray</vt:lpstr>
      <vt:lpstr>Ch. 2.3: Scoliosis assessment  with ultrasound</vt:lpstr>
      <vt:lpstr>Ch. 2: Motivation  Scoliosis visualization</vt:lpstr>
      <vt:lpstr>Ch. 3: Landmark registration  for visualization</vt:lpstr>
      <vt:lpstr>Ch. 3.4: Registration constraint</vt:lpstr>
      <vt:lpstr>Ch. 3.5: Validation</vt:lpstr>
      <vt:lpstr>Ch. 4: Landmark generation  from ultrasound</vt:lpstr>
      <vt:lpstr>Ch. 4.2: Segmentation  under-sampling </vt:lpstr>
      <vt:lpstr>Ch. 4.3: Landmark refinement</vt:lpstr>
      <vt:lpstr>Ch. 4.5: Full workflow test cases</vt:lpstr>
      <vt:lpstr>Ch. 4.5: Full workflow test cases</vt:lpstr>
      <vt:lpstr>Conclusions</vt:lpstr>
      <vt:lpstr>Ongoing work</vt:lpstr>
      <vt:lpstr>Posters and publications</vt:lpstr>
      <vt:lpstr>Thank you!</vt:lpstr>
      <vt:lpstr>References</vt:lpstr>
      <vt:lpstr>Background – X-ray</vt:lpstr>
      <vt:lpstr>Visualization - Overview</vt:lpstr>
      <vt:lpstr>Visualization – Healthy model</vt:lpstr>
      <vt:lpstr>Visualization - Landmarks</vt:lpstr>
      <vt:lpstr>Visualization – Results</vt:lpstr>
      <vt:lpstr>Visualization – Results</vt:lpstr>
      <vt:lpstr>Visualization – Discussion</vt:lpstr>
      <vt:lpstr>Visualization – Discussion</vt:lpstr>
      <vt:lpstr>Landmark generation - Segmentation</vt:lpstr>
      <vt:lpstr>Landmark generation - Segmentation</vt:lpstr>
      <vt:lpstr>Landmark generation - Segmentation</vt:lpstr>
      <vt:lpstr>Landmark generation – Right-left</vt:lpstr>
      <vt:lpstr>Landmark generation – Right-left</vt:lpstr>
      <vt:lpstr>Landmark generation – Right-left</vt:lpstr>
      <vt:lpstr>Landmark generation – Duplicates</vt:lpstr>
      <vt:lpstr>Landmark generation – Duplicates</vt:lpstr>
      <vt:lpstr>Landmark generation – Omissions</vt:lpstr>
      <vt:lpstr>Landmark generation – Omissions</vt:lpstr>
      <vt:lpstr>Landmark generation – Omissions</vt:lpstr>
      <vt:lpstr>Landmark generation – Omissions</vt:lpstr>
      <vt:lpstr>Landmark generation – Outliers</vt:lpstr>
      <vt:lpstr>Landmark generation – Outliers</vt:lpstr>
      <vt:lpstr>Landmark generation – Outliers</vt:lpstr>
      <vt:lpstr>Landmark generation – Boundaries</vt:lpstr>
      <vt:lpstr>Full workflow</vt:lpstr>
      <vt:lpstr>Full workflow</vt:lpstr>
      <vt:lpstr>Full workflow</vt:lpstr>
      <vt:lpstr>Full workflow</vt:lpstr>
      <vt:lpstr>Full workflow</vt:lpstr>
      <vt:lpstr>Full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256</cp:revision>
  <dcterms:created xsi:type="dcterms:W3CDTF">2013-01-28T22:14:32Z</dcterms:created>
  <dcterms:modified xsi:type="dcterms:W3CDTF">2018-04-23T19:40:06Z</dcterms:modified>
</cp:coreProperties>
</file>